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Comforta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mfortaa-regular.fntdata"/><Relationship Id="rId25" Type="http://schemas.openxmlformats.org/officeDocument/2006/relationships/slide" Target="slides/slide21.xml"/><Relationship Id="rId27" Type="http://schemas.openxmlformats.org/officeDocument/2006/relationships/font" Target="fonts/Comforta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c72d76b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c72d76b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c72d76b1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c72d76b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e4a1693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e4a1693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4a16933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4a16933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e4a16933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e4a16933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e4a16933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e4a16933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e4d794c6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e4d794c6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e4d794c60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e4d794c60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c72d76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c72d76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3c72d76b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3c72d76b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ca7f61b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ca7f61b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c8de3740a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c8de3740a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c72d76b1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c72d76b1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c8de3740a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c8de3740a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c72d76b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c72d76b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c8de3740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c8de3740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a7f61ba7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a7f61ba7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c8de3740a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c8de3740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c8de3740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c8de3740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c72d76b1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c72d76b1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google.com/presentation/d/13HP_5mVvMxjHJI0JxrQ7UOg4eFrssTTWkLIBHwEaEN8/edit?usp=sharing" TargetMode="External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univercitystats@gmail.com" TargetMode="External"/><Relationship Id="rId4" Type="http://schemas.openxmlformats.org/officeDocument/2006/relationships/hyperlink" Target="https://github.com/davidedc97/UniverCity.git" TargetMode="External"/><Relationship Id="rId5" Type="http://schemas.openxmlformats.org/officeDocument/2006/relationships/hyperlink" Target="https://xd.adobe.com/view/3ec5069c-435a-4774-6cc7-0c27541f4905-48f4/?hints=off" TargetMode="External"/><Relationship Id="rId6" Type="http://schemas.openxmlformats.org/officeDocument/2006/relationships/hyperlink" Target="https://xd.adobe.com/view/50f46b61-bc7a-4047-540e-dab969d36767-26c5/?hints=off" TargetMode="External"/><Relationship Id="rId7" Type="http://schemas.openxmlformats.org/officeDocument/2006/relationships/hyperlink" Target="https://docs.google.com/presentation/d/13HP_5mVvMxjHJI0JxrQ7UOg4eFrssTTWkLIBHwEaEN8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davidedc97/UniverCity/wiki/1.-List-of-possible-featur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davidedc97/UniverCity/wiki/1.-List-of-possible-featur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41B4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30675"/>
            <a:ext cx="8839203" cy="40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412625" y="217775"/>
            <a:ext cx="2845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Main Features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207675"/>
            <a:ext cx="8520600" cy="29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Digital Sign of Notes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System will mark a posted document with a digital sign that will prevent the storage of copies in the databases.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Roadmap 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 #2: code available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412625" y="203099"/>
            <a:ext cx="24711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Competitors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25" y="1030188"/>
            <a:ext cx="7711558" cy="27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2155650" y="3818200"/>
            <a:ext cx="48327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900">
                <a:solidFill>
                  <a:srgbClr val="666666"/>
                </a:solidFill>
              </a:rPr>
              <a:t>* it’s possible to buy more space 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900">
                <a:solidFill>
                  <a:srgbClr val="666666"/>
                </a:solidFill>
              </a:rPr>
              <a:t>**</a:t>
            </a:r>
            <a:r>
              <a:rPr b="1" lang="it" sz="900">
                <a:solidFill>
                  <a:srgbClr val="666666"/>
                </a:solidFill>
                <a:highlight>
                  <a:srgbClr val="FFFFFF"/>
                </a:highlight>
              </a:rPr>
              <a:t>sometimes to reach a resource it’s necessary to receive the authorization from the owner</a:t>
            </a:r>
            <a:endParaRPr b="1" sz="9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900">
                <a:solidFill>
                  <a:srgbClr val="666666"/>
                </a:solidFill>
              </a:rPr>
              <a:t>***it’s free, but only students from “La Sapienza” can use it</a:t>
            </a:r>
            <a:endParaRPr b="1" sz="9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900">
                <a:solidFill>
                  <a:srgbClr val="666666"/>
                </a:solidFill>
              </a:rPr>
              <a:t>****sorted by class only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900">
                <a:solidFill>
                  <a:srgbClr val="666666"/>
                </a:solidFill>
              </a:rPr>
              <a:t>*****alphabetical order of notes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900">
                <a:solidFill>
                  <a:srgbClr val="666666"/>
                </a:solidFill>
              </a:rPr>
              <a:t>******efficient </a:t>
            </a:r>
            <a:r>
              <a:rPr b="1" lang="it" sz="900">
                <a:solidFill>
                  <a:srgbClr val="666666"/>
                </a:solidFill>
                <a:highlight>
                  <a:srgbClr val="FFFFFF"/>
                </a:highlight>
              </a:rPr>
              <a:t>indexing (tag)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786400" y="2030713"/>
            <a:ext cx="3703500" cy="18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latin typeface="Comfortaa"/>
                <a:ea typeface="Comfortaa"/>
                <a:cs typeface="Comfortaa"/>
                <a:sym typeface="Comfortaa"/>
              </a:rPr>
              <a:t>I want to search for notes that I can’t find anywhere else, and filter them by University,  Faculty, Professor etc. Can I?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412625" y="203099"/>
            <a:ext cx="24711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Scenarios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4789"/>
          <a:stretch/>
        </p:blipFill>
        <p:spPr>
          <a:xfrm>
            <a:off x="5246725" y="1129963"/>
            <a:ext cx="2129400" cy="369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963525" y="2037633"/>
            <a:ext cx="3225300" cy="20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latin typeface="Comfortaa"/>
                <a:ea typeface="Comfortaa"/>
                <a:cs typeface="Comfortaa"/>
                <a:sym typeface="Comfortaa"/>
              </a:rPr>
              <a:t>I want to upload some notes saved on my device. I also want to upload a note that I just wrote on paper</a:t>
            </a:r>
            <a:r>
              <a:rPr lang="it" sz="1800">
                <a:latin typeface="Comfortaa"/>
                <a:ea typeface="Comfortaa"/>
                <a:cs typeface="Comfortaa"/>
                <a:sym typeface="Comfortaa"/>
              </a:rPr>
              <a:t>.           </a:t>
            </a:r>
            <a:r>
              <a:rPr lang="it" sz="1800">
                <a:latin typeface="Comfortaa"/>
                <a:ea typeface="Comfortaa"/>
                <a:cs typeface="Comfortaa"/>
                <a:sym typeface="Comfortaa"/>
              </a:rPr>
              <a:t>How can I do?</a:t>
            </a:r>
            <a:r>
              <a:rPr lang="it" sz="1800"/>
              <a:t> </a:t>
            </a:r>
            <a:endParaRPr sz="1800"/>
          </a:p>
        </p:txBody>
      </p:sp>
      <p:sp>
        <p:nvSpPr>
          <p:cNvPr id="149" name="Google Shape;149;p25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412625" y="203099"/>
            <a:ext cx="24711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Scenarios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/>
        <p:spPr>
          <a:xfrm>
            <a:off x="1773500" y="1209400"/>
            <a:ext cx="2129400" cy="37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1120825" y="1258350"/>
            <a:ext cx="2808000" cy="3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mfortaa"/>
                <a:ea typeface="Comfortaa"/>
                <a:cs typeface="Comfortaa"/>
                <a:sym typeface="Comfortaa"/>
              </a:rPr>
              <a:t>I want to save a note as a favourite and I want to see it anytime without downloading it. Can I?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800">
                <a:latin typeface="Comfortaa"/>
                <a:ea typeface="Comfortaa"/>
                <a:cs typeface="Comfortaa"/>
                <a:sym typeface="Comfortaa"/>
              </a:rPr>
              <a:t>I just found this note and I want to share it with a friend through a link.        Is it possible?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412625" y="203099"/>
            <a:ext cx="24711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Scenarios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0" l="0" r="0" t="5114"/>
          <a:stretch/>
        </p:blipFill>
        <p:spPr>
          <a:xfrm>
            <a:off x="5501475" y="1145375"/>
            <a:ext cx="2129400" cy="368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5317900" y="2202600"/>
            <a:ext cx="27051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800">
                <a:latin typeface="Comfortaa"/>
                <a:ea typeface="Comfortaa"/>
                <a:cs typeface="Comfortaa"/>
                <a:sym typeface="Comfortaa"/>
              </a:rPr>
              <a:t>I read a note a few days ago, but I don’t remember its name or who wrote it.     Can I recover it?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412625" y="203099"/>
            <a:ext cx="24711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Scenarios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4461"/>
          <a:stretch/>
        </p:blipFill>
        <p:spPr>
          <a:xfrm>
            <a:off x="1619250" y="1199863"/>
            <a:ext cx="2129400" cy="371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412625" y="203100"/>
            <a:ext cx="25683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Architecture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23" y="1320125"/>
            <a:ext cx="6050976" cy="34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6265200" y="1894413"/>
            <a:ext cx="28788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 service that will act as API Gateway, Load Balancer and a proxy Server for </a:t>
            </a:r>
            <a:r>
              <a:rPr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environment’s</a:t>
            </a:r>
            <a:r>
              <a:rPr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security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We chose a micro services based application servers layer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412625" y="203099"/>
            <a:ext cx="24711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Architecture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75" y="1365850"/>
            <a:ext cx="6021325" cy="33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6189000" y="1607200"/>
            <a:ext cx="2701500" cy="29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b="1"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App Server: </a:t>
            </a: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manage the page request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b="1"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User Management:</a:t>
            </a: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sign up and sign in process. 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b="1"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Automatic Mashup: </a:t>
            </a: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can mashup different notes. 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b="1"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Document Request: </a:t>
            </a: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return a document on request. 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b="1"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Docs and Tag Update: </a:t>
            </a: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will update docs and relative metadata, including removal. </a:t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0" y="1276725"/>
            <a:ext cx="33753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TIZIANO COLAGROSSI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 #1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Mockup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Presentation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Survey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Data Analysis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Next milestone: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Web &amp; App Design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App Client Development</a:t>
            </a: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3056950" y="1295850"/>
            <a:ext cx="2883600" cy="23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COLLALTI MARCO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 #1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Survey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Data Analysis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Next milestone: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Client-Server interaction 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6191050" y="1271300"/>
            <a:ext cx="29304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DAVIDE BRIAN DI CAMPI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 #1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Survey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Data analysis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Github management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Next milestone: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Client-server interaction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412625" y="203100"/>
            <a:ext cx="54564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Our team 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3269225" y="1214525"/>
            <a:ext cx="29307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MEDRIHAN LUCIAN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 #1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Survey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Mockup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Next milestone: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Web &amp; App Design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Web client development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0" y="1214525"/>
            <a:ext cx="30666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DILOLLO MICHELE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 #1 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Survey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Competitors research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Architecture analysis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Next milestone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Database development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Microservices development</a:t>
            </a:r>
            <a:endParaRPr sz="1200"/>
          </a:p>
        </p:txBody>
      </p:sp>
      <p:sp>
        <p:nvSpPr>
          <p:cNvPr id="202" name="Google Shape;202;p31"/>
          <p:cNvSpPr txBox="1"/>
          <p:nvPr/>
        </p:nvSpPr>
        <p:spPr>
          <a:xfrm>
            <a:off x="6182225" y="1214525"/>
            <a:ext cx="30003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PAGLIUCA RICCARDO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 #1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Survey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Architecture analysis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Next milestone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Database development</a:t>
            </a:r>
            <a:endParaRPr sz="12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omfortaa"/>
              <a:buChar char="●"/>
            </a:pPr>
            <a:r>
              <a:rPr lang="it" sz="12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Microservices development</a:t>
            </a:r>
            <a:endParaRPr sz="1200"/>
          </a:p>
        </p:txBody>
      </p:sp>
      <p:sp>
        <p:nvSpPr>
          <p:cNvPr id="203" name="Google Shape;203;p31"/>
          <p:cNvSpPr txBox="1"/>
          <p:nvPr/>
        </p:nvSpPr>
        <p:spPr>
          <a:xfrm>
            <a:off x="412625" y="203100"/>
            <a:ext cx="67371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Our team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Target</a:t>
            </a:r>
            <a:endParaRPr b="1"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Our target</a:t>
            </a: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university students between 19 and 25 years old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We deployed a form with a series of questions to collect different points of view from our future users. 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12625" y="217786"/>
            <a:ext cx="20274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Target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b="1"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412625" y="217775"/>
            <a:ext cx="77829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Lean canvas </a:t>
            </a:r>
            <a:r>
              <a:rPr b="1" lang="it" sz="900">
                <a:solidFill>
                  <a:srgbClr val="A64D79"/>
                </a:solidFill>
                <a:latin typeface="Comfortaa"/>
                <a:ea typeface="Comfortaa"/>
                <a:cs typeface="Comfortaa"/>
                <a:sym typeface="Comfortaa"/>
              </a:rPr>
              <a:t>(something old and something new)</a:t>
            </a:r>
            <a:endParaRPr b="1" sz="900">
              <a:solidFill>
                <a:srgbClr val="A64D7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13" y="1017725"/>
            <a:ext cx="6773176" cy="40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Contacts</a:t>
            </a:r>
            <a:endParaRPr b="1"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1689600"/>
            <a:ext cx="8520600" cy="14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>
                <a:latin typeface="Comfortaa"/>
                <a:ea typeface="Comfortaa"/>
                <a:cs typeface="Comfortaa"/>
                <a:sym typeface="Comfortaa"/>
              </a:rPr>
              <a:t>Email - </a:t>
            </a:r>
            <a:r>
              <a:rPr lang="it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univercitystats@gmail.com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>
                <a:latin typeface="Comfortaa"/>
                <a:ea typeface="Comfortaa"/>
                <a:cs typeface="Comfortaa"/>
                <a:sym typeface="Comfortaa"/>
              </a:rPr>
              <a:t>GitHub - </a:t>
            </a:r>
            <a:r>
              <a:rPr lang="it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https://github.com/davidedc97/UniverCity.git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>
                <a:latin typeface="Comfortaa"/>
                <a:ea typeface="Comfortaa"/>
                <a:cs typeface="Comfortaa"/>
                <a:sym typeface="Comfortaa"/>
              </a:rPr>
              <a:t>Interactive mockup (mobile) - </a:t>
            </a:r>
            <a:r>
              <a:rPr lang="it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here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>
                <a:latin typeface="Comfortaa"/>
                <a:ea typeface="Comfortaa"/>
                <a:cs typeface="Comfortaa"/>
                <a:sym typeface="Comfortaa"/>
              </a:rPr>
              <a:t>Interactive mockup (web) - </a:t>
            </a:r>
            <a:r>
              <a:rPr lang="it" sz="14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here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400">
                <a:latin typeface="Comfortaa"/>
                <a:ea typeface="Comfortaa"/>
                <a:cs typeface="Comfortaa"/>
                <a:sym typeface="Comfortaa"/>
              </a:rPr>
              <a:t>Online slides with animated scenarios</a:t>
            </a:r>
            <a:r>
              <a:rPr lang="it" sz="1400">
                <a:latin typeface="Comfortaa"/>
                <a:ea typeface="Comfortaa"/>
                <a:cs typeface="Comfortaa"/>
                <a:sym typeface="Comfortaa"/>
              </a:rPr>
              <a:t> - </a:t>
            </a:r>
            <a:r>
              <a:rPr lang="it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7"/>
              </a:rPr>
              <a:t>here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25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412625" y="217775"/>
            <a:ext cx="29949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Contacts &amp; links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5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Data analysis</a:t>
            </a:r>
            <a:endParaRPr b="1"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Grafico delle risposte di Moduli. Titolo della domanda: Trovi difficile recuperare appunti ed esercizi per gli esami che stai preparando?. Numero di risposte: 330 risposte."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196" y="1853475"/>
            <a:ext cx="4187578" cy="209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fico delle risposte di Moduli. Titolo della domanda: Ti piacerebbe avere tutti gli appunti che vuoi in un unico servizio e che questi siano liberamente accessibili?. Numero di risposte: 330 risposte."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00" y="1878350"/>
            <a:ext cx="4004101" cy="20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412625" y="203099"/>
            <a:ext cx="24711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Data Analysis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fico delle risposte di Moduli. Titolo della domanda: Quale strumento usi di solito per studiare?. Numero di risposte: 330 risposte."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00" y="1607138"/>
            <a:ext cx="4258425" cy="22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Gra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052" y="1607150"/>
            <a:ext cx="3769773" cy="23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412625" y="203099"/>
            <a:ext cx="24711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Data Analysis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Needs</a:t>
            </a:r>
            <a:endParaRPr b="1"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851450"/>
            <a:ext cx="8520600" cy="20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Difficulty in finding notes 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Slow and inefficient research of notes 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Not-homogeneous quality of notes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412625" y="217786"/>
            <a:ext cx="20274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Needs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Possible solution</a:t>
            </a:r>
            <a:endParaRPr b="1"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850" y="329524"/>
            <a:ext cx="486451" cy="4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12625" y="217775"/>
            <a:ext cx="2977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Possible Solution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575" y="1625425"/>
            <a:ext cx="43148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...ok really</a:t>
            </a:r>
            <a:endParaRPr b="1"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501075"/>
            <a:ext cx="85206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Free service 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Good indexing of notes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Ease on finding notes also from other Universities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Evaluation system of notes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412625" y="217786"/>
            <a:ext cx="20274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...ok really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Main features </a:t>
            </a:r>
            <a:r>
              <a:rPr b="1" lang="it" sz="2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SEE WIKI</a:t>
            </a:r>
            <a:endParaRPr b="1"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07675"/>
            <a:ext cx="8520600" cy="29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Note Mashup</a:t>
            </a: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Initially manual, will create on request a mashup of the best notes regarding one subject. in future will manually regroup their favourites notes in one file.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Notes evaluation based on: users rating, # downloads, time spent on the note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Roadmap 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 #2: manual implementation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Milestone#3: automatic implementation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412625" y="217775"/>
            <a:ext cx="2845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Main Features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Main features </a:t>
            </a:r>
            <a:r>
              <a:rPr b="1" lang="it" sz="2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SEE WIKI</a:t>
            </a:r>
            <a:endParaRPr b="1" sz="2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240625" y="1171401"/>
            <a:ext cx="8447400" cy="3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Automatic management of tags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Documents search based on Tags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Documents stored according to Tags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Roadmap </a:t>
            </a:r>
            <a:endParaRPr b="1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 #2: manual implementation</a:t>
            </a:r>
            <a:endParaRPr sz="14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omfortaa"/>
              <a:buChar char="●"/>
            </a:pPr>
            <a:r>
              <a:rPr lang="it" sz="1400">
                <a:solidFill>
                  <a:srgbClr val="666666"/>
                </a:solidFill>
                <a:latin typeface="Comfortaa"/>
                <a:ea typeface="Comfortaa"/>
                <a:cs typeface="Comfortaa"/>
                <a:sym typeface="Comfortaa"/>
              </a:rPr>
              <a:t>Milestone#3: automatic implementation</a:t>
            </a:r>
            <a:endParaRPr sz="1100"/>
          </a:p>
        </p:txBody>
      </p:sp>
      <p:sp>
        <p:nvSpPr>
          <p:cNvPr id="119" name="Google Shape;119;p21"/>
          <p:cNvSpPr/>
          <p:nvPr/>
        </p:nvSpPr>
        <p:spPr>
          <a:xfrm>
            <a:off x="0" y="0"/>
            <a:ext cx="9144000" cy="954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412625" y="217775"/>
            <a:ext cx="2845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Main Features</a:t>
            </a:r>
            <a:endParaRPr b="1" sz="24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